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78" r:id="rId8"/>
    <p:sldId id="266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8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362" y="435114"/>
            <a:ext cx="735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Algal Diversity In Habitat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62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</a:t>
            </a:r>
            <a:r>
              <a:rPr lang="en-US" sz="2400" b="1" dirty="0" err="1" smtClean="0">
                <a:solidFill>
                  <a:srgbClr val="FF0000"/>
                </a:solidFill>
              </a:rPr>
              <a:t>Trilok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Kumar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Assistant Professor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3963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Govt. Digvijay Autonomous PG College, Rajnandgaon, C.G.</a:t>
            </a:r>
            <a:endParaRPr lang="en-IN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2" y="1696105"/>
            <a:ext cx="7655038" cy="4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76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Algae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05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</a:t>
            </a:r>
            <a:endParaRPr lang="en-I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218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Eukaryotic, Thallophytic, Photosynthetic, Avascular, </a:t>
            </a:r>
            <a:r>
              <a:rPr lang="en-US" sz="2400" b="1" dirty="0" err="1" smtClean="0"/>
              <a:t>Cryptogamus</a:t>
            </a:r>
            <a:r>
              <a:rPr lang="en-US" sz="2400" b="1" dirty="0"/>
              <a:t> </a:t>
            </a:r>
            <a:r>
              <a:rPr lang="en-US" sz="2400" b="1" dirty="0" smtClean="0"/>
              <a:t> plants are called Algae.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77366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Study of Algae - </a:t>
            </a:r>
            <a:r>
              <a:rPr lang="en-US" sz="2400" b="1" dirty="0" smtClean="0">
                <a:solidFill>
                  <a:srgbClr val="FF0000"/>
                </a:solidFill>
              </a:rPr>
              <a:t>Phycology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Term Algae- Latin word. First used by </a:t>
            </a:r>
            <a:r>
              <a:rPr lang="en-US" sz="2400" b="1" dirty="0" smtClean="0">
                <a:solidFill>
                  <a:srgbClr val="FF0000"/>
                </a:solidFill>
              </a:rPr>
              <a:t>Linnaeus</a:t>
            </a:r>
            <a:r>
              <a:rPr lang="en-US" sz="2400" b="1" dirty="0" smtClean="0"/>
              <a:t> (1754) for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 Seaweed</a:t>
            </a:r>
            <a:r>
              <a:rPr lang="en-US" sz="2400" b="1" dirty="0" smtClean="0"/>
              <a:t>.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2900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572072"/>
            <a:ext cx="2809875" cy="1628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718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Alga in Diversified Habitat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07886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Mostly: Aquatic, found fresh water (Pond, Ditches, Rivers, Springs), marine water, moist rocks, other moist terrestrial habitats.</a:t>
            </a:r>
            <a:endParaRPr lang="en-I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00071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Types of Habitat: On the basis of their +</a:t>
            </a:r>
            <a:r>
              <a:rPr lang="en-US" sz="2400" b="1" dirty="0" err="1" smtClean="0"/>
              <a:t>nce</a:t>
            </a:r>
            <a:r>
              <a:rPr lang="en-US" sz="2400" b="1" dirty="0" smtClean="0"/>
              <a:t> in different places: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Three types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Aquatic Habitat</a:t>
            </a:r>
          </a:p>
          <a:p>
            <a:pPr marL="457200" indent="-457200" algn="just"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Terrestrial Habitat</a:t>
            </a:r>
          </a:p>
          <a:p>
            <a:pPr algn="just"/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3. Special Habitat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Aquatic Habitat: </a:t>
            </a:r>
            <a:r>
              <a:rPr lang="en-US" sz="2400" b="1" dirty="0" smtClean="0"/>
              <a:t>On the basis of nature of water, Two types: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(i) Fresh water algae: </a:t>
            </a:r>
            <a:r>
              <a:rPr lang="en-US" sz="2400" b="1" dirty="0" smtClean="0"/>
              <a:t>Found in fresh water like Pond, river, ditches, lake, springs etc.</a:t>
            </a:r>
          </a:p>
          <a:p>
            <a:pPr algn="just"/>
            <a:r>
              <a:rPr lang="en-US" sz="2400" b="1" dirty="0"/>
              <a:t>Members of </a:t>
            </a:r>
            <a:r>
              <a:rPr lang="en-US" sz="2400" b="1" dirty="0" err="1"/>
              <a:t>Chlorophyceae</a:t>
            </a:r>
            <a:r>
              <a:rPr lang="en-US" sz="2400" b="1" dirty="0"/>
              <a:t>, </a:t>
            </a:r>
            <a:r>
              <a:rPr lang="en-US" sz="2400" b="1" dirty="0" err="1"/>
              <a:t>Charophyceae</a:t>
            </a:r>
            <a:r>
              <a:rPr lang="en-US" sz="2400" b="1" dirty="0"/>
              <a:t>, </a:t>
            </a:r>
            <a:r>
              <a:rPr lang="en-US" sz="2400" b="1" dirty="0" err="1"/>
              <a:t>Cyanophyceae</a:t>
            </a:r>
            <a:r>
              <a:rPr lang="en-US" sz="2400" b="1" dirty="0"/>
              <a:t> &amp; </a:t>
            </a:r>
            <a:r>
              <a:rPr lang="en-US" sz="2400" b="1" dirty="0" err="1"/>
              <a:t>Xanthophyceae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e.g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Volvox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Chara</a:t>
            </a:r>
            <a:r>
              <a:rPr lang="en-US" sz="2400" b="1" i="1" dirty="0" smtClean="0"/>
              <a:t> etc. </a:t>
            </a:r>
          </a:p>
          <a:p>
            <a:pPr algn="just"/>
            <a:endParaRPr lang="en-US" sz="2400" b="1" i="1" dirty="0"/>
          </a:p>
          <a:p>
            <a:pPr algn="just"/>
            <a:endParaRPr lang="en-US" sz="2400" b="1" i="1" dirty="0" smtClean="0"/>
          </a:p>
          <a:p>
            <a:pPr algn="just"/>
            <a:endParaRPr lang="en-US" sz="2400" b="1" i="1" dirty="0"/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(ii) Marine algae: </a:t>
            </a:r>
            <a:r>
              <a:rPr lang="en-US" sz="2400" b="1" dirty="0" smtClean="0"/>
              <a:t>Found in sea water/ salty water.</a:t>
            </a:r>
          </a:p>
          <a:p>
            <a:pPr algn="just"/>
            <a:r>
              <a:rPr lang="en-US" sz="2400" b="1" dirty="0" smtClean="0"/>
              <a:t>Member of </a:t>
            </a:r>
            <a:r>
              <a:rPr lang="en-US" sz="2400" b="1" dirty="0" err="1" smtClean="0"/>
              <a:t>Phaeophyceae</a:t>
            </a:r>
            <a:r>
              <a:rPr lang="en-US" sz="2400" b="1" dirty="0" smtClean="0"/>
              <a:t> an </a:t>
            </a:r>
            <a:r>
              <a:rPr lang="en-US" sz="2400" b="1" dirty="0" err="1" smtClean="0"/>
              <a:t>Rhodophyceae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e.g. </a:t>
            </a:r>
            <a:r>
              <a:rPr lang="en-US" sz="2400" b="1" i="1" dirty="0" err="1" smtClean="0"/>
              <a:t>Ectocarpus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Sargassum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Fucus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Laminaria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50" y="1967345"/>
            <a:ext cx="2352675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280987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768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9"/>
          <a:stretch/>
        </p:blipFill>
        <p:spPr>
          <a:xfrm>
            <a:off x="630798" y="4862944"/>
            <a:ext cx="1426601" cy="1861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4" b="52490"/>
          <a:stretch/>
        </p:blipFill>
        <p:spPr>
          <a:xfrm>
            <a:off x="7246364" y="4037932"/>
            <a:ext cx="1669036" cy="2686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76800"/>
            <a:ext cx="24703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2. Terrestrial Habitat:</a:t>
            </a:r>
          </a:p>
          <a:p>
            <a:pPr algn="just"/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400" b="1" dirty="0" smtClean="0"/>
              <a:t>Some algae are found on moist and water logged soil.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These algae are called: </a:t>
            </a:r>
            <a:r>
              <a:rPr lang="en-US" sz="2400" b="1" dirty="0" err="1" smtClean="0"/>
              <a:t>Edaphophytes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e.g.      +</a:t>
            </a:r>
            <a:r>
              <a:rPr lang="en-US" sz="2400" b="1" dirty="0" err="1" smtClean="0"/>
              <a:t>nt</a:t>
            </a:r>
            <a:r>
              <a:rPr lang="en-US" sz="2400" b="1" dirty="0" smtClean="0"/>
              <a:t> in moist soil: </a:t>
            </a:r>
            <a:r>
              <a:rPr lang="en-US" sz="2400" b="1" i="1" dirty="0" err="1" smtClean="0"/>
              <a:t>Vaucheria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Botrydium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	+</a:t>
            </a:r>
            <a:r>
              <a:rPr lang="en-US" sz="2400" b="1" dirty="0" err="1" smtClean="0"/>
              <a:t>nt</a:t>
            </a:r>
            <a:r>
              <a:rPr lang="en-US" sz="2400" b="1" dirty="0" smtClean="0"/>
              <a:t> in moist acidic soil: </a:t>
            </a:r>
            <a:r>
              <a:rPr lang="en-US" sz="2400" b="1" i="1" dirty="0" err="1" smtClean="0"/>
              <a:t>Frischiella</a:t>
            </a:r>
            <a:endParaRPr lang="en-US" sz="2400" b="1" i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	</a:t>
            </a:r>
          </a:p>
          <a:p>
            <a:pPr algn="just"/>
            <a:r>
              <a:rPr lang="en-US" sz="2400" b="1" dirty="0" smtClean="0"/>
              <a:t>+</a:t>
            </a:r>
            <a:r>
              <a:rPr lang="en-US" sz="2400" b="1" dirty="0" err="1" smtClean="0"/>
              <a:t>nt</a:t>
            </a:r>
            <a:r>
              <a:rPr lang="en-US" sz="2400" b="1" dirty="0" smtClean="0"/>
              <a:t> in moist alkaline soil: </a:t>
            </a:r>
            <a:r>
              <a:rPr lang="en-US" sz="2400" b="1" i="1" dirty="0" err="1" smtClean="0"/>
              <a:t>Oscillatoria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Nostoc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4226073" cy="1861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09800"/>
            <a:ext cx="2133600" cy="1421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1110" y="3630811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Botrydium</a:t>
            </a:r>
            <a:endParaRPr lang="en-IN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488668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Oscillatoria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50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. Special Habitat: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Some algae are found on special habitat.</a:t>
            </a: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(i) Epiphytic algae: </a:t>
            </a:r>
            <a:r>
              <a:rPr lang="en-US" sz="2400" b="1" dirty="0" smtClean="0"/>
              <a:t>Found on other plant species.</a:t>
            </a:r>
          </a:p>
          <a:p>
            <a:pPr algn="just"/>
            <a:r>
              <a:rPr lang="en-US" sz="2400" b="1" dirty="0" smtClean="0"/>
              <a:t>		        e.g. </a:t>
            </a:r>
            <a:r>
              <a:rPr lang="en-US" sz="2400" b="1" i="1" dirty="0" err="1" smtClean="0"/>
              <a:t>Ulotrix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Oedogonium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(ii) Symbiotic algae: </a:t>
            </a:r>
            <a:r>
              <a:rPr lang="en-US" sz="2400" b="1" dirty="0" smtClean="0"/>
              <a:t>Some algae Shows symbiotic relationship with others</a:t>
            </a:r>
          </a:p>
          <a:p>
            <a:pPr algn="just"/>
            <a:r>
              <a:rPr lang="en-US" sz="2400" b="1" dirty="0" smtClean="0"/>
              <a:t>e.g. Lichen: Association of Algae &amp; Fungi.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    </a:t>
            </a:r>
            <a:r>
              <a:rPr lang="en-US" sz="2400" b="1" i="1" dirty="0" err="1" smtClean="0"/>
              <a:t>Nostoc</a:t>
            </a:r>
            <a:r>
              <a:rPr lang="en-US" sz="2400" b="1" dirty="0" smtClean="0"/>
              <a:t> &amp; </a:t>
            </a:r>
            <a:r>
              <a:rPr lang="en-US" sz="2400" b="1" i="1" dirty="0" smtClean="0"/>
              <a:t>Anabaena</a:t>
            </a:r>
            <a:r>
              <a:rPr lang="en-US" sz="2400" b="1" dirty="0" smtClean="0"/>
              <a:t> with </a:t>
            </a:r>
            <a:r>
              <a:rPr lang="en-US" sz="2400" b="1" i="1" dirty="0" err="1" smtClean="0"/>
              <a:t>Cycas</a:t>
            </a:r>
            <a:r>
              <a:rPr lang="en-US" sz="2400" b="1" dirty="0" smtClean="0"/>
              <a:t> coralloid roots.</a:t>
            </a:r>
          </a:p>
          <a:p>
            <a:pPr algn="just"/>
            <a:r>
              <a:rPr lang="en-US" sz="2400" b="1" dirty="0" smtClean="0"/>
              <a:t>        </a:t>
            </a:r>
            <a:r>
              <a:rPr lang="en-US" sz="2000" b="1" i="1" dirty="0" err="1" smtClean="0"/>
              <a:t>Azola</a:t>
            </a:r>
            <a:r>
              <a:rPr lang="en-US" sz="2000" b="1" dirty="0" smtClean="0"/>
              <a:t> (Aquatic fern) leaf associated with BGA </a:t>
            </a:r>
            <a:r>
              <a:rPr lang="en-US" sz="2000" b="1" i="1" dirty="0" smtClean="0"/>
              <a:t>Anabaena </a:t>
            </a:r>
            <a:r>
              <a:rPr lang="en-US" sz="2000" b="1" i="1" dirty="0" err="1" smtClean="0"/>
              <a:t>azollae</a:t>
            </a:r>
            <a:r>
              <a:rPr lang="en-US" sz="2000" b="1" i="1" dirty="0" smtClean="0"/>
              <a:t>.</a:t>
            </a:r>
          </a:p>
          <a:p>
            <a:pPr algn="just"/>
            <a:r>
              <a:rPr lang="en-US" sz="2000" b="1" i="1" dirty="0"/>
              <a:t> </a:t>
            </a:r>
            <a:r>
              <a:rPr lang="en-US" sz="2000" b="1" i="1" dirty="0" smtClean="0"/>
              <a:t>        </a:t>
            </a:r>
            <a:r>
              <a:rPr lang="en-US" sz="2000" b="1" dirty="0" err="1" smtClean="0"/>
              <a:t>Thallus</a:t>
            </a:r>
            <a:r>
              <a:rPr lang="en-US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i="1" dirty="0" err="1" smtClean="0"/>
              <a:t>Anthoceros</a:t>
            </a:r>
            <a:r>
              <a:rPr lang="en-US" sz="2000" b="1" dirty="0" smtClean="0"/>
              <a:t> (Bryophyte) associated with BGA </a:t>
            </a:r>
            <a:r>
              <a:rPr lang="en-US" sz="2000" b="1" i="1" dirty="0" err="1" smtClean="0"/>
              <a:t>Nostoc</a:t>
            </a:r>
            <a:r>
              <a:rPr lang="en-US" sz="2000" b="1" dirty="0" smtClean="0"/>
              <a:t>.</a:t>
            </a:r>
            <a:endParaRPr lang="en-US" sz="20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00600"/>
            <a:ext cx="2743200" cy="196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3629"/>
            <a:ext cx="2959875" cy="1665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4770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Nostoc</a:t>
            </a:r>
            <a:endParaRPr lang="en-IN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7" y="2530618"/>
            <a:ext cx="1640411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(iii) Parasitic algae: </a:t>
            </a:r>
            <a:r>
              <a:rPr lang="en-US" sz="2400" b="1" dirty="0" smtClean="0"/>
              <a:t>Some algae Parasite on other plants.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 e.g. </a:t>
            </a:r>
            <a:r>
              <a:rPr lang="en-US" sz="2400" b="1" i="1" dirty="0" err="1" smtClean="0"/>
              <a:t>Cephaleuros</a:t>
            </a:r>
            <a:r>
              <a:rPr lang="en-US" sz="2400" b="1" dirty="0" smtClean="0"/>
              <a:t> algae parasite on Tea &amp; Coffee plants causes rust disease.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052888" cy="288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45163"/>
            <a:ext cx="430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 rust caused by</a:t>
            </a:r>
            <a:r>
              <a:rPr lang="en-US" b="1" i="1" dirty="0" smtClean="0"/>
              <a:t> </a:t>
            </a:r>
            <a:r>
              <a:rPr lang="en-US" b="1" i="1" dirty="0" err="1" smtClean="0"/>
              <a:t>Cephaleuros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parasiticus</a:t>
            </a:r>
            <a:endParaRPr lang="en-IN" b="1" i="1" dirty="0"/>
          </a:p>
        </p:txBody>
      </p:sp>
      <p:sp>
        <p:nvSpPr>
          <p:cNvPr id="4" name="Rectangle 3"/>
          <p:cNvSpPr/>
          <p:nvPr/>
        </p:nvSpPr>
        <p:spPr>
          <a:xfrm>
            <a:off x="4833333" y="5241456"/>
            <a:ext cx="431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Cephaleuros</a:t>
            </a:r>
            <a:r>
              <a:rPr lang="en-US" b="1" i="1" dirty="0"/>
              <a:t> </a:t>
            </a:r>
            <a:r>
              <a:rPr lang="en-US" b="1" i="1" dirty="0" err="1"/>
              <a:t>virescens</a:t>
            </a:r>
            <a:r>
              <a:rPr lang="en-US" b="1" i="1" dirty="0"/>
              <a:t> </a:t>
            </a:r>
            <a:r>
              <a:rPr lang="en-US" b="1" dirty="0"/>
              <a:t>(algal spot of coffee)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33" y="1905000"/>
            <a:ext cx="427296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(iv) Thermal algae: </a:t>
            </a:r>
            <a:r>
              <a:rPr lang="en-US" sz="2400" b="1" dirty="0" smtClean="0"/>
              <a:t>Found on hot water spring (Temp. 70-85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C).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     e.g. </a:t>
            </a:r>
            <a:r>
              <a:rPr lang="en-US" sz="2400" b="1" i="1" dirty="0" smtClean="0"/>
              <a:t>BGA like </a:t>
            </a:r>
            <a:r>
              <a:rPr lang="en-US" sz="2400" b="1" i="1" dirty="0" err="1" smtClean="0"/>
              <a:t>Phormidium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Mastigocladus</a:t>
            </a:r>
            <a:r>
              <a:rPr lang="en-US" sz="2400" b="1" i="1" dirty="0" smtClean="0"/>
              <a:t> etc.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	</a:t>
            </a:r>
            <a:r>
              <a:rPr lang="en-US" b="1" dirty="0" smtClean="0"/>
              <a:t>	  Fig: </a:t>
            </a:r>
            <a:r>
              <a:rPr lang="en-US" b="1" i="1" dirty="0" err="1" smtClean="0"/>
              <a:t>Mastigocladus</a:t>
            </a:r>
            <a:r>
              <a:rPr lang="en-US" b="1" i="1" dirty="0" smtClean="0"/>
              <a:t> in Hot water spring</a:t>
            </a:r>
            <a:endParaRPr lang="en-US" sz="2400" b="1" dirty="0" smtClean="0"/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(v) Cryptophytic </a:t>
            </a:r>
            <a:r>
              <a:rPr lang="en-US" sz="2400" b="1" dirty="0" err="1" smtClean="0">
                <a:solidFill>
                  <a:srgbClr val="C00000"/>
                </a:solidFill>
              </a:rPr>
              <a:t>Cryophytic</a:t>
            </a:r>
            <a:r>
              <a:rPr lang="en-US" sz="2400" b="1" dirty="0" smtClean="0">
                <a:solidFill>
                  <a:srgbClr val="C00000"/>
                </a:solidFill>
              </a:rPr>
              <a:t> algae: </a:t>
            </a:r>
            <a:r>
              <a:rPr lang="en-US" sz="2400" b="1" dirty="0" smtClean="0"/>
              <a:t>Some algae in ice &amp; snow of polar region.</a:t>
            </a:r>
          </a:p>
          <a:p>
            <a:pPr algn="just"/>
            <a:r>
              <a:rPr lang="en-US" sz="2400" b="1" dirty="0" smtClean="0"/>
              <a:t>        e.g. </a:t>
            </a:r>
            <a:r>
              <a:rPr lang="en-US" sz="2400" b="1" i="1" dirty="0" err="1" smtClean="0"/>
              <a:t>Chlamydomonas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nivalis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Scottiella</a:t>
            </a:r>
            <a:r>
              <a:rPr lang="en-US" sz="2400" b="1" i="1" dirty="0" smtClean="0"/>
              <a:t> sp.</a:t>
            </a:r>
            <a:r>
              <a:rPr lang="en-US" sz="2400" b="1" dirty="0" smtClean="0"/>
              <a:t> etc.</a:t>
            </a:r>
            <a:endParaRPr lang="en-US" sz="2400" b="1" i="1" dirty="0" smtClean="0"/>
          </a:p>
          <a:p>
            <a:pPr algn="just"/>
            <a:r>
              <a:rPr lang="en-US" sz="2400" b="1" i="1" dirty="0"/>
              <a:t>	</a:t>
            </a:r>
            <a:r>
              <a:rPr lang="en-US" sz="2400" b="1" i="1" dirty="0" smtClean="0"/>
              <a:t>        </a:t>
            </a:r>
            <a:endParaRPr lang="en-US" sz="2400" b="1" dirty="0" smtClean="0"/>
          </a:p>
          <a:p>
            <a:pPr algn="just"/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87104"/>
            <a:ext cx="31454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42" y="3950815"/>
            <a:ext cx="2286000" cy="2776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0"/>
            <a:ext cx="2466975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6403212"/>
            <a:ext cx="2447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Chlamydomonas</a:t>
            </a:r>
            <a:r>
              <a:rPr lang="en-US" b="1" i="1" dirty="0"/>
              <a:t> </a:t>
            </a:r>
            <a:r>
              <a:rPr lang="en-US" b="1" i="1" dirty="0" err="1"/>
              <a:t>nivalis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4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(vi) </a:t>
            </a:r>
            <a:r>
              <a:rPr lang="en-US" sz="2400" b="1" dirty="0" err="1" smtClean="0">
                <a:solidFill>
                  <a:srgbClr val="C00000"/>
                </a:solidFill>
              </a:rPr>
              <a:t>Endophytic</a:t>
            </a:r>
            <a:r>
              <a:rPr lang="en-US" sz="2400" b="1" dirty="0" smtClean="0">
                <a:solidFill>
                  <a:srgbClr val="C00000"/>
                </a:solidFill>
              </a:rPr>
              <a:t> Algae:</a:t>
            </a:r>
            <a:r>
              <a:rPr lang="en-US" sz="2400" b="1" dirty="0" smtClean="0"/>
              <a:t> Some algae grow inside the plant body.</a:t>
            </a:r>
          </a:p>
          <a:p>
            <a:pPr algn="just"/>
            <a:r>
              <a:rPr lang="en-US" sz="2400" b="1" dirty="0" smtClean="0"/>
              <a:t>  e.g. </a:t>
            </a:r>
            <a:r>
              <a:rPr lang="en-US" sz="2400" b="1" i="1" dirty="0" err="1"/>
              <a:t>Azola</a:t>
            </a:r>
            <a:r>
              <a:rPr lang="en-US" sz="2400" b="1" dirty="0"/>
              <a:t> (Aquatic fern) leaf associated with BGA </a:t>
            </a:r>
            <a:r>
              <a:rPr lang="en-US" sz="2400" b="1" i="1" dirty="0"/>
              <a:t>Anabaena </a:t>
            </a:r>
            <a:r>
              <a:rPr lang="en-US" sz="2400" b="1" i="1" dirty="0" err="1"/>
              <a:t>azollae</a:t>
            </a:r>
            <a:r>
              <a:rPr lang="en-US" sz="2400" b="1" i="1" dirty="0" smtClean="0"/>
              <a:t>.</a:t>
            </a:r>
          </a:p>
          <a:p>
            <a:pPr algn="just"/>
            <a:endParaRPr lang="en-US" sz="2400" b="1" i="1" dirty="0"/>
          </a:p>
          <a:p>
            <a:pPr algn="just"/>
            <a:endParaRPr lang="en-US" sz="2400" b="1" i="1" dirty="0" smtClean="0"/>
          </a:p>
          <a:p>
            <a:pPr algn="just"/>
            <a:endParaRPr lang="en-US" sz="2400" b="1" i="1" dirty="0"/>
          </a:p>
          <a:p>
            <a:pPr algn="just"/>
            <a:endParaRPr lang="en-US" sz="2400" b="1" i="1" dirty="0" smtClean="0"/>
          </a:p>
          <a:p>
            <a:pPr algn="just"/>
            <a:endParaRPr lang="en-US" sz="2400" b="1" i="1" dirty="0"/>
          </a:p>
          <a:p>
            <a:pPr algn="just"/>
            <a:r>
              <a:rPr lang="en-US" sz="2400" b="1" i="1" dirty="0"/>
              <a:t>       </a:t>
            </a:r>
            <a:r>
              <a:rPr lang="en-US" sz="2400" b="1" dirty="0" err="1"/>
              <a:t>Thallus</a:t>
            </a:r>
            <a:r>
              <a:rPr lang="en-US" sz="2400" b="1" dirty="0"/>
              <a:t> of </a:t>
            </a:r>
            <a:r>
              <a:rPr lang="en-US" sz="2400" b="1" i="1" dirty="0" err="1"/>
              <a:t>Anthoceros</a:t>
            </a:r>
            <a:r>
              <a:rPr lang="en-US" sz="2400" b="1" dirty="0"/>
              <a:t> (Bryophyte) associated with BGA </a:t>
            </a:r>
            <a:r>
              <a:rPr lang="en-US" sz="2400" b="1" i="1" dirty="0" err="1"/>
              <a:t>Nostoc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(vii) Endozoic algae:</a:t>
            </a:r>
            <a:r>
              <a:rPr lang="en-US" sz="2400" b="1" dirty="0" smtClean="0"/>
              <a:t> Some algae grow inside the body of animal.</a:t>
            </a:r>
          </a:p>
          <a:p>
            <a:pPr algn="just"/>
            <a:r>
              <a:rPr lang="en-US" sz="2400" b="1" dirty="0" smtClean="0"/>
              <a:t>e.g. Chlorella +</a:t>
            </a:r>
            <a:r>
              <a:rPr lang="en-US" sz="2400" b="1" dirty="0" err="1" smtClean="0"/>
              <a:t>nt</a:t>
            </a:r>
            <a:r>
              <a:rPr lang="en-US" sz="2400" b="1" dirty="0" smtClean="0"/>
              <a:t> inside Hydra and Sponges.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3581400" cy="217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/>
          <a:stretch/>
        </p:blipFill>
        <p:spPr>
          <a:xfrm>
            <a:off x="2843282" y="4969847"/>
            <a:ext cx="2127642" cy="1618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1767" y="6557968"/>
            <a:ext cx="269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Chlorella +</a:t>
            </a:r>
            <a:r>
              <a:rPr lang="en-US" b="1" dirty="0" err="1"/>
              <a:t>nt</a:t>
            </a:r>
            <a:r>
              <a:rPr lang="en-US" b="1" dirty="0"/>
              <a:t> inside Hydra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59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405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Trilok Kumar</dc:creator>
  <cp:lastModifiedBy>SB</cp:lastModifiedBy>
  <cp:revision>252</cp:revision>
  <dcterms:created xsi:type="dcterms:W3CDTF">2006-08-16T00:00:00Z</dcterms:created>
  <dcterms:modified xsi:type="dcterms:W3CDTF">2026-06-22T12:50:37Z</dcterms:modified>
</cp:coreProperties>
</file>